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73" r:id="rId16"/>
    <p:sldId id="274" r:id="rId17"/>
    <p:sldId id="279" r:id="rId18"/>
    <p:sldId id="275" r:id="rId19"/>
    <p:sldId id="276" r:id="rId20"/>
    <p:sldId id="277" r:id="rId21"/>
    <p:sldId id="278" r:id="rId22"/>
    <p:sldId id="280" r:id="rId23"/>
    <p:sldId id="281" r:id="rId24"/>
    <p:sldId id="267" r:id="rId25"/>
    <p:sldId id="26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920"/>
    <a:srgbClr val="187AB8"/>
    <a:srgbClr val="D26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21" autoAdjust="0"/>
    <p:restoredTop sz="87500" autoAdjust="0"/>
  </p:normalViewPr>
  <p:slideViewPr>
    <p:cSldViewPr>
      <p:cViewPr>
        <p:scale>
          <a:sx n="61" d="100"/>
          <a:sy n="61" d="100"/>
        </p:scale>
        <p:origin x="-1122" y="-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274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BB3A3-03FB-4534-A4D7-FAD04E9CDA9E}" type="datetimeFigureOut">
              <a:rPr lang="en-US" smtClean="0"/>
              <a:t>8/1/2014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455B7-BAD0-497E-9888-E3FAF0666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46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/>
          <a:lstStyle>
            <a:lvl1pPr algn="ctr">
              <a:defRPr>
                <a:solidFill>
                  <a:srgbClr val="1898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28600"/>
            <a:ext cx="5200650" cy="90487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6248400" y="6248400"/>
            <a:ext cx="2438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5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14800" y="6315278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4622018-BCAF-46D1-9976-282D219C8E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573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2018-BCAF-46D1-9976-282D219C8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5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622018-BCAF-46D1-9976-282D219C8E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950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Name one</a:t>
            </a:r>
          </a:p>
          <a:p>
            <a:pPr lvl="0"/>
            <a:r>
              <a:rPr lang="en-US" dirty="0" smtClean="0"/>
              <a:t>Name two</a:t>
            </a:r>
          </a:p>
          <a:p>
            <a:pPr lvl="0"/>
            <a:r>
              <a:rPr lang="en-US" dirty="0" smtClean="0"/>
              <a:t>Name three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2018-BCAF-46D1-9976-282D219C8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44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447800" y="254514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</a:rPr>
              <a:t>confidential</a:t>
            </a:r>
            <a:endParaRPr lang="en-US" sz="9600" dirty="0">
              <a:solidFill>
                <a:schemeClr val="bg1">
                  <a:lumMod val="95000"/>
                </a:schemeClr>
              </a:solidFill>
              <a:latin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2018-BCAF-46D1-9976-282D219C8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5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ra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895600" y="2403664"/>
            <a:ext cx="35052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0" dirty="0" smtClean="0">
                <a:solidFill>
                  <a:schemeClr val="bg1">
                    <a:lumMod val="95000"/>
                  </a:schemeClr>
                </a:solidFill>
                <a:latin typeface="Helvetica" pitchFamily="34" charset="0"/>
              </a:rPr>
              <a:t>draft</a:t>
            </a:r>
            <a:endParaRPr lang="en-US" sz="12500" dirty="0">
              <a:solidFill>
                <a:schemeClr val="bg1">
                  <a:lumMod val="95000"/>
                </a:schemeClr>
              </a:solidFill>
              <a:latin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22018-BCAF-46D1-9976-282D219C8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43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963" y="481013"/>
            <a:ext cx="7248525" cy="928687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749425" y="1606550"/>
            <a:ext cx="6937375" cy="4775200"/>
          </a:xfrm>
        </p:spPr>
        <p:txBody>
          <a:bodyPr/>
          <a:lstStyle>
            <a:lvl1pPr marL="457200" indent="-457200">
              <a:buClr>
                <a:schemeClr val="accent6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5867400"/>
            <a:ext cx="381000" cy="365125"/>
          </a:xfrm>
          <a:ln/>
        </p:spPr>
        <p:txBody>
          <a:bodyPr/>
          <a:lstStyle>
            <a:lvl1pPr>
              <a:defRPr/>
            </a:lvl1pPr>
          </a:lstStyle>
          <a:p>
            <a:fld id="{B47FFA9B-F300-4D58-B2D0-3BC55A0ADAC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5837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6FE32-C2B4-4BE6-8CE3-AB2597946D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69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14800" y="6315278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4622018-BCAF-46D1-9976-282D219C8E9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6227075"/>
            <a:ext cx="942975" cy="478525"/>
          </a:xfrm>
          <a:prstGeom prst="rect">
            <a:avLst/>
          </a:prstGeom>
        </p:spPr>
      </p:pic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457200" y="1295400"/>
            <a:ext cx="82296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457200" y="6096000"/>
            <a:ext cx="8226425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6248400"/>
            <a:ext cx="2362200" cy="43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1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2" r:id="rId3"/>
    <p:sldLayoutId id="2147483654" r:id="rId4"/>
    <p:sldLayoutId id="2147483650" r:id="rId5"/>
    <p:sldLayoutId id="2147483656" r:id="rId6"/>
    <p:sldLayoutId id="2147483657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89899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89899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189899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89899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189899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docusign.ne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t.ucsf.edu/services/electronic-signature-docusign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hyperlink" Target="mailto:jill.cozen-harel@ucsf.edu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accent6"/>
                </a:solidFill>
                <a:cs typeface="+mj-cs"/>
              </a:rPr>
              <a:t>Introduction to DocuSign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276600"/>
            <a:ext cx="4933950" cy="1520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UC Campuses and Electronic Signatures</a:t>
            </a:r>
            <a:endParaRPr lang="en-US" dirty="0">
              <a:cs typeface="+mn-cs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03213" y="5283200"/>
            <a:ext cx="274002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500" b="1" dirty="0" smtClean="0">
                <a:solidFill>
                  <a:schemeClr val="bg1"/>
                </a:solidFill>
              </a:rPr>
              <a:t>Jill Cozen-Harel</a:t>
            </a:r>
          </a:p>
          <a:p>
            <a:pPr eaLnBrk="1" hangingPunct="1">
              <a:defRPr/>
            </a:pPr>
            <a:r>
              <a:rPr lang="en-US" altLang="en-US" sz="1500" b="1" i="1" dirty="0" smtClean="0">
                <a:solidFill>
                  <a:schemeClr val="bg1"/>
                </a:solidFill>
              </a:rPr>
              <a:t>DocuSign Introduction</a:t>
            </a:r>
          </a:p>
          <a:p>
            <a:pPr eaLnBrk="1" hangingPunct="1">
              <a:defRPr/>
            </a:pPr>
            <a:r>
              <a:rPr lang="en-US" altLang="en-US" sz="1500" b="1" i="1" dirty="0" smtClean="0">
                <a:solidFill>
                  <a:schemeClr val="bg1"/>
                </a:solidFill>
              </a:rPr>
              <a:t>UCCSC</a:t>
            </a:r>
            <a:endParaRPr lang="en-US" altLang="en-US" sz="1500" i="1" dirty="0" smtClean="0">
              <a:solidFill>
                <a:schemeClr val="bg1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981200" y="5933281"/>
            <a:ext cx="24384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July 8, 2014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1100" dirty="0" smtClean="0">
              <a:solidFill>
                <a:schemeClr val="bg1"/>
              </a:solidFill>
            </a:endParaRPr>
          </a:p>
        </p:txBody>
      </p:sp>
      <p:pic>
        <p:nvPicPr>
          <p:cNvPr id="22533" name="Picture 12" descr="Docu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77963"/>
            <a:ext cx="22971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3" descr="Docu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244431"/>
            <a:ext cx="14001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403" y="3542506"/>
            <a:ext cx="19145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888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  <a:cs typeface="+mj-cs"/>
              </a:rPr>
              <a:t>Demo</a:t>
            </a:r>
            <a:endParaRPr lang="en-US" dirty="0">
              <a:solidFill>
                <a:schemeClr val="accent6"/>
              </a:solidFill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4572000"/>
          </a:xfrm>
        </p:spPr>
        <p:txBody>
          <a:bodyPr/>
          <a:lstStyle/>
          <a:p>
            <a:pPr>
              <a:buClr>
                <a:schemeClr val="accent6"/>
              </a:buClr>
              <a:defRPr/>
            </a:pPr>
            <a:r>
              <a:rPr lang="en-US" dirty="0" smtClean="0">
                <a:cs typeface="+mn-cs"/>
              </a:rPr>
              <a:t>Sending</a:t>
            </a:r>
          </a:p>
          <a:p>
            <a:pPr>
              <a:buClr>
                <a:schemeClr val="accent6"/>
              </a:buClr>
              <a:defRPr/>
            </a:pPr>
            <a:r>
              <a:rPr lang="en-US" dirty="0" smtClean="0">
                <a:cs typeface="+mn-cs"/>
              </a:rPr>
              <a:t>Signing</a:t>
            </a:r>
          </a:p>
          <a:p>
            <a:pPr>
              <a:buClr>
                <a:schemeClr val="accent6"/>
              </a:buClr>
              <a:defRPr/>
            </a:pPr>
            <a:r>
              <a:rPr lang="en-US" dirty="0" smtClean="0">
                <a:cs typeface="+mn-cs"/>
              </a:rPr>
              <a:t>Completion </a:t>
            </a:r>
            <a:r>
              <a:rPr lang="en-US" dirty="0" smtClean="0">
                <a:cs typeface="+mn-cs"/>
              </a:rPr>
              <a:t>Notification</a:t>
            </a:r>
          </a:p>
          <a:p>
            <a:pPr>
              <a:buClr>
                <a:schemeClr val="accent6"/>
              </a:buClr>
              <a:defRPr/>
            </a:pPr>
            <a:endParaRPr lang="en-US" dirty="0"/>
          </a:p>
          <a:p>
            <a:pPr>
              <a:buClr>
                <a:schemeClr val="accent6"/>
              </a:buClr>
              <a:defRPr/>
            </a:pPr>
            <a:endParaRPr lang="en-US" dirty="0" smtClean="0">
              <a:cs typeface="+mn-cs"/>
            </a:endParaRPr>
          </a:p>
          <a:p>
            <a:pPr marL="0" indent="0">
              <a:buClr>
                <a:schemeClr val="accent6"/>
              </a:buClr>
              <a:buNone/>
              <a:defRPr/>
            </a:pPr>
            <a:endParaRPr lang="en-US" dirty="0"/>
          </a:p>
          <a:p>
            <a:pPr>
              <a:buClr>
                <a:schemeClr val="accent6"/>
              </a:buClr>
              <a:defRPr/>
            </a:pPr>
            <a:r>
              <a:rPr lang="en-US" dirty="0">
                <a:hlinkClick r:id="rId2"/>
              </a:rPr>
              <a:t>https://www.docusign.net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>
              <a:buClr>
                <a:schemeClr val="accent6"/>
              </a:buClr>
              <a:defRPr/>
            </a:pPr>
            <a:endParaRPr lang="en-US" dirty="0" smtClean="0">
              <a:cs typeface="+mn-cs"/>
            </a:endParaRPr>
          </a:p>
          <a:p>
            <a:pPr>
              <a:buClr>
                <a:schemeClr val="tx2"/>
              </a:buClr>
              <a:defRPr/>
            </a:pPr>
            <a:endParaRPr lang="en-US" dirty="0">
              <a:cs typeface="+mn-cs"/>
            </a:endParaRPr>
          </a:p>
          <a:p>
            <a:pPr marL="0" indent="0">
              <a:buClr>
                <a:schemeClr val="tx2"/>
              </a:buClr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 marL="0" indent="0">
              <a:buClr>
                <a:schemeClr val="tx2"/>
              </a:buClr>
              <a:buFontTx/>
              <a:buNone/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26475" y="6019800"/>
            <a:ext cx="517525" cy="244475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9A17199-49D7-4129-BD63-30F6CE3A5FC6}" type="slidenum">
              <a:rPr lang="en-US" altLang="en-US" sz="1000">
                <a:solidFill>
                  <a:srgbClr val="0D6072"/>
                </a:solidFill>
              </a:rPr>
              <a:pPr eaLnBrk="1" hangingPunct="1"/>
              <a:t>10</a:t>
            </a:fld>
            <a:endParaRPr lang="en-US" altLang="en-US" sz="1000" dirty="0">
              <a:solidFill>
                <a:srgbClr val="0D6072"/>
              </a:solidFill>
            </a:endParaRPr>
          </a:p>
        </p:txBody>
      </p:sp>
      <p:pic>
        <p:nvPicPr>
          <p:cNvPr id="8194" name="Picture 3" descr="Docu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248400"/>
            <a:ext cx="14001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26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622018-BCAF-46D1-9976-282D219C8E9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4" y="2030738"/>
            <a:ext cx="9162081" cy="473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854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622018-BCAF-46D1-9976-282D219C8E9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30997"/>
            <a:ext cx="8153400" cy="687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072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622018-BCAF-46D1-9976-282D219C8E9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97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453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622018-BCAF-46D1-9976-282D219C8E9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73250"/>
            <a:ext cx="8153400" cy="691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18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622018-BCAF-46D1-9976-282D219C8E9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27122"/>
            <a:ext cx="8458200" cy="677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899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622018-BCAF-46D1-9976-282D219C8E9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305800" cy="679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008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622018-BCAF-46D1-9976-282D219C8E9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0" y="64576"/>
            <a:ext cx="914511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15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622018-BCAF-46D1-9976-282D219C8E9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557"/>
            <a:ext cx="5029200" cy="591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396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622018-BCAF-46D1-9976-282D219C8E9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" y="910525"/>
            <a:ext cx="8983920" cy="510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555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6143" y="6021200"/>
            <a:ext cx="517525" cy="244475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14B75D6-B396-469D-969A-9F4CAD5260F3}" type="slidenum">
              <a:rPr lang="en-US" altLang="en-US" sz="1000">
                <a:solidFill>
                  <a:srgbClr val="0D6072"/>
                </a:solidFill>
              </a:rPr>
              <a:pPr eaLnBrk="1" hangingPunct="1"/>
              <a:t>2</a:t>
            </a:fld>
            <a:endParaRPr lang="en-US" altLang="en-US" sz="1000" dirty="0">
              <a:solidFill>
                <a:srgbClr val="0D6072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chemeClr val="accent5"/>
              </a:buClr>
              <a:defRPr/>
            </a:pPr>
            <a:r>
              <a:rPr lang="en-US" dirty="0">
                <a:solidFill>
                  <a:schemeClr val="accent6"/>
                </a:solidFill>
                <a:cs typeface="+mj-cs"/>
              </a:rPr>
              <a:t>What is DocuSign?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44639"/>
            <a:ext cx="8177213" cy="4094162"/>
          </a:xfrm>
        </p:spPr>
        <p:txBody>
          <a:bodyPr>
            <a:normAutofit fontScale="92500" lnSpcReduction="20000"/>
          </a:bodyPr>
          <a:lstStyle/>
          <a:p>
            <a:pPr marL="452628" lvl="1" indent="-342900" eaLnBrk="1" hangingPunct="1"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DocuSign is a web-based electronic signature and workflow management application. </a:t>
            </a:r>
          </a:p>
          <a:p>
            <a:pPr marL="452628" lvl="1" indent="-342900" eaLnBrk="1" hangingPunct="1"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It is becoming the UCSF campus solution for signatures and will significantly speed up processes that require signatures.</a:t>
            </a:r>
          </a:p>
          <a:p>
            <a:pPr marL="452628" lvl="1" indent="-342900" eaLnBrk="1" hangingPunct="1"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PAIN POINT: </a:t>
            </a:r>
            <a:r>
              <a:rPr lang="en-US" dirty="0" smtClean="0"/>
              <a:t>The current process of printing a form, signing it, scanning it, and then emailing it takes up too much administrative time and decreases efficiency. </a:t>
            </a:r>
          </a:p>
          <a:p>
            <a:pPr marL="109728" lvl="1" indent="0" eaLnBrk="1" hangingPunct="1">
              <a:buClr>
                <a:schemeClr val="accent3"/>
              </a:buClr>
              <a:buFontTx/>
              <a:buNone/>
              <a:defRPr/>
            </a:pPr>
            <a:endParaRPr lang="en-US" dirty="0" smtClean="0"/>
          </a:p>
          <a:p>
            <a:pPr marL="109728" lvl="1" indent="0" eaLnBrk="1" hangingPunct="1">
              <a:buClr>
                <a:schemeClr val="accent3"/>
              </a:buClr>
              <a:buFontTx/>
              <a:buNone/>
              <a:defRPr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3074" name="Picture 3" descr="Docu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229189"/>
            <a:ext cx="14001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6954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340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622018-BCAF-46D1-9976-282D219C8E9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0" y="100739"/>
            <a:ext cx="9014607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714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622018-BCAF-46D1-9976-282D219C8E9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207"/>
            <a:ext cx="8581061" cy="613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418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622018-BCAF-46D1-9976-282D219C8E9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4" y="9041"/>
            <a:ext cx="5667375" cy="602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024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622018-BCAF-46D1-9976-282D219C8E90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05"/>
            <a:ext cx="8686800" cy="667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996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248525" cy="9286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accent6"/>
                </a:solidFill>
                <a:cs typeface="+mj-cs"/>
              </a:rPr>
              <a:t>Questions</a:t>
            </a:r>
            <a:r>
              <a:rPr lang="en-US" dirty="0" smtClean="0">
                <a:solidFill>
                  <a:schemeClr val="accent6"/>
                </a:solidFill>
                <a:cs typeface="+mj-cs"/>
              </a:rPr>
              <a:t>?  Answers. </a:t>
            </a:r>
            <a:endParaRPr lang="en-US" dirty="0">
              <a:solidFill>
                <a:schemeClr val="accent6"/>
              </a:solidFill>
              <a:cs typeface="+mj-cs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10600" y="5867400"/>
            <a:ext cx="381000" cy="365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83170B1-7832-4641-895F-358BAFDB7044}" type="slidenum">
              <a:rPr lang="en-US" altLang="en-US" sz="1000">
                <a:solidFill>
                  <a:srgbClr val="0D6072"/>
                </a:solidFill>
              </a:rPr>
              <a:pPr eaLnBrk="1" hangingPunct="1"/>
              <a:t>24</a:t>
            </a:fld>
            <a:endParaRPr lang="en-US" altLang="en-US" sz="1000" dirty="0">
              <a:solidFill>
                <a:srgbClr val="0D6072"/>
              </a:solidFill>
            </a:endParaRPr>
          </a:p>
        </p:txBody>
      </p:sp>
      <p:pic>
        <p:nvPicPr>
          <p:cNvPr id="32771" name="Picture 12" descr="DocuSig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544638"/>
            <a:ext cx="13335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533400" y="1544638"/>
            <a:ext cx="8001000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dirty="0"/>
              <a:t>Jill Cozen-Harel, </a:t>
            </a:r>
            <a:r>
              <a:rPr lang="en-US" altLang="en-US" sz="1600" dirty="0"/>
              <a:t>DocuSign</a:t>
            </a:r>
            <a:r>
              <a:rPr lang="en-US" altLang="en-US" sz="2000" dirty="0"/>
              <a:t> </a:t>
            </a:r>
            <a:r>
              <a:rPr lang="en-US" altLang="en-US" sz="1600" dirty="0"/>
              <a:t>Lead/Business Analyst, UCSF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and</a:t>
            </a:r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Seth Wills, </a:t>
            </a:r>
            <a:r>
              <a:rPr lang="en-US" altLang="en-US" sz="1600" dirty="0"/>
              <a:t>DocuSign Senior Account Executive, Higher Education</a:t>
            </a:r>
          </a:p>
          <a:p>
            <a:pPr eaLnBrk="1" hangingPunct="1"/>
            <a:endParaRPr lang="en-US" altLang="en-US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2000" dirty="0"/>
              <a:t>UCSF DocuSign webpage: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2000" dirty="0">
                <a:hlinkClick r:id="rId3"/>
              </a:rPr>
              <a:t>https://it.ucsf.edu/services/electronic-signature-docusign/</a:t>
            </a:r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pPr eaLnBrk="1" hangingPunct="1"/>
            <a:r>
              <a:rPr lang="en-US" altLang="en-US" sz="2000" dirty="0"/>
              <a:t>For more information, email </a:t>
            </a:r>
            <a:r>
              <a:rPr lang="en-US" altLang="en-US" sz="2000" dirty="0">
                <a:hlinkClick r:id="rId4"/>
              </a:rPr>
              <a:t>jill.cozen-harel@ucsf.edu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for UCSF-related topics or, on other campuses, contact Internet2 directly</a:t>
            </a:r>
            <a:endParaRPr lang="en-US" altLang="en-US" sz="2000" dirty="0"/>
          </a:p>
          <a:p>
            <a:pPr eaLnBrk="1" hangingPunct="1"/>
            <a:endParaRPr lang="en-US" altLang="en-US" sz="2000" dirty="0"/>
          </a:p>
        </p:txBody>
      </p:sp>
      <p:pic>
        <p:nvPicPr>
          <p:cNvPr id="2" name="Picture 3" descr="DocuSig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248400"/>
            <a:ext cx="14001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018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ucsf_ppt-E_tea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12" descr="Docu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073275"/>
            <a:ext cx="292417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616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26475" y="6003924"/>
            <a:ext cx="517525" cy="244475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75FBB71-D5CC-4DAF-ABE7-589820C05A01}" type="slidenum">
              <a:rPr lang="en-US" altLang="en-US" sz="1000">
                <a:solidFill>
                  <a:srgbClr val="0D6072"/>
                </a:solidFill>
              </a:rPr>
              <a:pPr eaLnBrk="1" hangingPunct="1"/>
              <a:t>3</a:t>
            </a:fld>
            <a:endParaRPr lang="en-US" altLang="en-US" sz="1000" dirty="0">
              <a:solidFill>
                <a:srgbClr val="0D6072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accent6"/>
                </a:solidFill>
                <a:cs typeface="+mj-cs"/>
              </a:rPr>
              <a:t>How is DocuSign being used so far at UCSF?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0050" lvl="2" indent="0" eaLnBrk="1" hangingPunct="1">
              <a:buClr>
                <a:schemeClr val="accent6"/>
              </a:buClr>
              <a:buFontTx/>
              <a:buNone/>
            </a:pPr>
            <a:r>
              <a:rPr lang="en-US" altLang="en-US" dirty="0" smtClean="0">
                <a:ea typeface="ＭＳ Ｐゴシック" pitchFamily="34" charset="-128"/>
              </a:rPr>
              <a:t>1. Business Processes </a:t>
            </a:r>
          </a:p>
          <a:p>
            <a:pPr marL="1254125" lvl="3" indent="-341313" eaLnBrk="1" hangingPunct="1">
              <a:buClr>
                <a:schemeClr val="accent6"/>
              </a:buClr>
            </a:pPr>
            <a:r>
              <a:rPr lang="en-US" altLang="en-US" dirty="0" smtClean="0">
                <a:ea typeface="ＭＳ Ｐゴシック" pitchFamily="34" charset="-128"/>
              </a:rPr>
              <a:t>Subcontract invoice pilot with Controller</a:t>
            </a:r>
            <a:r>
              <a:rPr lang="en-US" altLang="ja-JP" dirty="0" smtClean="0">
                <a:ea typeface="ＭＳ Ｐゴシック" pitchFamily="34" charset="-128"/>
              </a:rPr>
              <a:t>s Office &amp; research departments</a:t>
            </a:r>
          </a:p>
          <a:p>
            <a:pPr marL="1254125" lvl="3" indent="-341313" eaLnBrk="1" hangingPunct="1">
              <a:buClr>
                <a:schemeClr val="accent6"/>
              </a:buClr>
            </a:pPr>
            <a:r>
              <a:rPr lang="en-US" altLang="en-US" dirty="0" smtClean="0">
                <a:ea typeface="ＭＳ Ｐゴシック" pitchFamily="34" charset="-128"/>
              </a:rPr>
              <a:t>HR Retired Rehire web form process (UCOP forms)</a:t>
            </a:r>
          </a:p>
          <a:p>
            <a:pPr marL="1254125" lvl="3" indent="-341313" eaLnBrk="1" hangingPunct="1">
              <a:buClr>
                <a:schemeClr val="accent6"/>
              </a:buClr>
            </a:pPr>
            <a:r>
              <a:rPr lang="en-US" altLang="en-US" dirty="0" smtClean="0">
                <a:ea typeface="ＭＳ Ｐゴシック" pitchFamily="34" charset="-128"/>
              </a:rPr>
              <a:t>IT Field Services exemption forms</a:t>
            </a:r>
          </a:p>
          <a:p>
            <a:pPr marL="1254125" lvl="3" indent="-341313" eaLnBrk="1" hangingPunct="1">
              <a:buClr>
                <a:schemeClr val="accent6"/>
              </a:buClr>
            </a:pPr>
            <a:r>
              <a:rPr lang="en-US" altLang="en-US" dirty="0" smtClean="0">
                <a:ea typeface="ＭＳ Ｐゴシック" pitchFamily="34" charset="-128"/>
              </a:rPr>
              <a:t>IT Security – encryption variance request forms </a:t>
            </a:r>
          </a:p>
          <a:p>
            <a:pPr marL="1254125" lvl="3" indent="-341313" eaLnBrk="1" hangingPunct="1">
              <a:buClr>
                <a:schemeClr val="accent6"/>
              </a:buClr>
            </a:pPr>
            <a:r>
              <a:rPr lang="en-US" altLang="en-US" dirty="0" smtClean="0">
                <a:ea typeface="ＭＳ Ｐゴシック" pitchFamily="34" charset="-128"/>
              </a:rPr>
              <a:t>IT Procurement for Mission Bay Hospital</a:t>
            </a:r>
          </a:p>
          <a:p>
            <a:pPr marL="1254125" lvl="3" indent="-341313" eaLnBrk="1" hangingPunct="1">
              <a:buClr>
                <a:schemeClr val="accent6"/>
              </a:buClr>
            </a:pPr>
            <a:r>
              <a:rPr lang="en-US" altLang="en-US" dirty="0" smtClean="0">
                <a:ea typeface="ＭＳ Ｐゴシック" pitchFamily="34" charset="-128"/>
              </a:rPr>
              <a:t>Contracts </a:t>
            </a:r>
          </a:p>
          <a:p>
            <a:pPr marL="1254125" lvl="3" indent="-341313" eaLnBrk="1" hangingPunct="1">
              <a:buClr>
                <a:schemeClr val="accent6"/>
              </a:buClr>
            </a:pPr>
            <a:r>
              <a:rPr lang="en-US" altLang="en-US" dirty="0" smtClean="0">
                <a:ea typeface="ＭＳ Ｐゴシック" pitchFamily="34" charset="-128"/>
              </a:rPr>
              <a:t>Academic research attestation forms (API integration with ServiceNow)</a:t>
            </a:r>
          </a:p>
          <a:p>
            <a:pPr marL="400050" lvl="2" indent="0" eaLnBrk="1" hangingPunct="1">
              <a:buClr>
                <a:schemeClr val="accent6"/>
              </a:buClr>
              <a:buFontTx/>
              <a:buNone/>
            </a:pPr>
            <a:r>
              <a:rPr lang="en-US" altLang="en-US" dirty="0" smtClean="0">
                <a:ea typeface="ＭＳ Ｐゴシック" pitchFamily="34" charset="-128"/>
              </a:rPr>
              <a:t>2. Signing documents on an individual basis</a:t>
            </a:r>
          </a:p>
        </p:txBody>
      </p:sp>
      <p:pic>
        <p:nvPicPr>
          <p:cNvPr id="24580" name="Picture 12" descr="DocuSig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3429000"/>
            <a:ext cx="13335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3" descr="Docu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248399"/>
            <a:ext cx="14001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40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accent6"/>
                </a:solidFill>
                <a:cs typeface="+mj-cs"/>
              </a:rPr>
              <a:t>DocuSign envelopes sent at UCSF: </a:t>
            </a:r>
            <a:br>
              <a:rPr lang="en-US" dirty="0" smtClean="0">
                <a:solidFill>
                  <a:schemeClr val="accent6"/>
                </a:solidFill>
                <a:cs typeface="+mj-cs"/>
              </a:rPr>
            </a:br>
            <a:r>
              <a:rPr lang="en-US" sz="4000" dirty="0" smtClean="0">
                <a:solidFill>
                  <a:schemeClr val="accent6"/>
                </a:solidFill>
                <a:cs typeface="+mj-cs"/>
              </a:rPr>
              <a:t>Past 6 months</a:t>
            </a:r>
            <a:endParaRPr lang="en-US" sz="4000" dirty="0">
              <a:solidFill>
                <a:schemeClr val="accent6"/>
              </a:solidFill>
              <a:cs typeface="+mj-cs"/>
            </a:endParaRPr>
          </a:p>
        </p:txBody>
      </p:sp>
      <p:graphicFrame>
        <p:nvGraphicFramePr>
          <p:cNvPr id="25602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588833"/>
              </p:ext>
            </p:extLst>
          </p:nvPr>
        </p:nvGraphicFramePr>
        <p:xfrm>
          <a:off x="1293019" y="1350936"/>
          <a:ext cx="7015162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Worksheet" r:id="rId3" imgW="7029551" imgH="4886256" progId="Excel.Sheet.8">
                  <p:embed/>
                </p:oleObj>
              </mc:Choice>
              <mc:Fallback>
                <p:oleObj name="Worksheet" r:id="rId3" imgW="7029551" imgH="4886256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019" y="1350936"/>
                        <a:ext cx="7015162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26475" y="6003925"/>
            <a:ext cx="517525" cy="244475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3D00152-0546-454F-A098-9E91E77AE396}" type="slidenum">
              <a:rPr lang="en-US" altLang="en-US" sz="1000">
                <a:solidFill>
                  <a:srgbClr val="0D6072"/>
                </a:solidFill>
              </a:rPr>
              <a:pPr eaLnBrk="1" hangingPunct="1"/>
              <a:t>4</a:t>
            </a:fld>
            <a:endParaRPr lang="en-US" altLang="en-US" sz="1000" dirty="0">
              <a:solidFill>
                <a:srgbClr val="0D6072"/>
              </a:solidFill>
            </a:endParaRPr>
          </a:p>
        </p:txBody>
      </p:sp>
      <p:pic>
        <p:nvPicPr>
          <p:cNvPr id="25604" name="Picture 12" descr="DocuSig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544638"/>
            <a:ext cx="13335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3" descr="DocuSig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6248400"/>
            <a:ext cx="14001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467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23031" y="5943600"/>
            <a:ext cx="381000" cy="365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3A41597-47BE-4517-8660-6E7F0503DF09}" type="slidenum">
              <a:rPr lang="en-US" altLang="en-US" sz="1000">
                <a:solidFill>
                  <a:srgbClr val="0D6072"/>
                </a:solidFill>
              </a:rPr>
              <a:pPr eaLnBrk="1" hangingPunct="1"/>
              <a:t>5</a:t>
            </a:fld>
            <a:endParaRPr lang="en-US" altLang="en-US" sz="1000" dirty="0">
              <a:solidFill>
                <a:srgbClr val="0D6072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06589"/>
            <a:ext cx="8370888" cy="9286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/>
                </a:solidFill>
                <a:cs typeface="+mj-cs"/>
              </a:rPr>
              <a:t>DocuSign as </a:t>
            </a:r>
            <a:r>
              <a:rPr lang="en-US" dirty="0" smtClean="0">
                <a:solidFill>
                  <a:schemeClr val="accent6"/>
                </a:solidFill>
                <a:cs typeface="+mj-cs"/>
              </a:rPr>
              <a:t>a campus </a:t>
            </a:r>
            <a:r>
              <a:rPr lang="en-US" dirty="0" smtClean="0">
                <a:solidFill>
                  <a:schemeClr val="accent6"/>
                </a:solidFill>
                <a:cs typeface="+mj-cs"/>
              </a:rPr>
              <a:t>application</a:t>
            </a:r>
            <a:endParaRPr lang="en-US" dirty="0">
              <a:solidFill>
                <a:schemeClr val="accent6"/>
              </a:solidFill>
              <a:cs typeface="+mj-cs"/>
            </a:endParaRPr>
          </a:p>
        </p:txBody>
      </p:sp>
      <p:pic>
        <p:nvPicPr>
          <p:cNvPr id="26627" name="Picture 12" descr="DocuSig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544638"/>
            <a:ext cx="13335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2800" y="1343025"/>
            <a:ext cx="778827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6"/>
              </a:buClr>
              <a:defRPr/>
            </a:pPr>
            <a:endParaRPr lang="en-US" sz="2000" dirty="0" smtClean="0">
              <a:latin typeface="Arial" charset="0"/>
              <a:ea typeface="+mn-ea"/>
            </a:endParaRPr>
          </a:p>
          <a:p>
            <a:pPr>
              <a:buClr>
                <a:schemeClr val="accent6"/>
              </a:buClr>
              <a:defRPr/>
            </a:pPr>
            <a:endParaRPr lang="en-US" sz="2000" dirty="0">
              <a:latin typeface="Arial" charset="0"/>
            </a:endParaRPr>
          </a:p>
          <a:p>
            <a:pPr>
              <a:buClr>
                <a:schemeClr val="accent6"/>
              </a:buClr>
              <a:defRPr/>
            </a:pPr>
            <a:endParaRPr lang="en-US" sz="2000" dirty="0" smtClean="0">
              <a:latin typeface="Arial" charset="0"/>
              <a:ea typeface="+mn-ea"/>
            </a:endParaRPr>
          </a:p>
          <a:p>
            <a:pPr>
              <a:buClr>
                <a:schemeClr val="accent6"/>
              </a:buClr>
              <a:defRPr/>
            </a:pPr>
            <a:endParaRPr lang="en-US" sz="2000" dirty="0">
              <a:latin typeface="Arial" charset="0"/>
            </a:endParaRPr>
          </a:p>
          <a:p>
            <a:pPr>
              <a:buClr>
                <a:schemeClr val="accent6"/>
              </a:buClr>
              <a:defRPr/>
            </a:pPr>
            <a:endParaRPr lang="en-US" sz="2000" dirty="0" smtClean="0">
              <a:latin typeface="Arial" charset="0"/>
              <a:ea typeface="+mn-ea"/>
            </a:endParaRPr>
          </a:p>
          <a:p>
            <a:pPr>
              <a:buClr>
                <a:schemeClr val="accent6"/>
              </a:buClr>
              <a:defRPr/>
            </a:pPr>
            <a:r>
              <a:rPr lang="en-US" sz="2000" dirty="0" smtClean="0">
                <a:latin typeface="Arial" charset="0"/>
                <a:ea typeface="+mn-ea"/>
              </a:rPr>
              <a:t>Internet2 </a:t>
            </a:r>
            <a:r>
              <a:rPr lang="en-US" sz="2000" dirty="0">
                <a:latin typeface="Arial" charset="0"/>
                <a:ea typeface="+mn-ea"/>
              </a:rPr>
              <a:t>is finishing up a 9-month service validation program with </a:t>
            </a:r>
            <a:r>
              <a:rPr lang="en-US" sz="2000" dirty="0" smtClean="0">
                <a:latin typeface="Arial" charset="0"/>
                <a:ea typeface="+mn-ea"/>
              </a:rPr>
              <a:t>DocuSign</a:t>
            </a:r>
            <a:endParaRPr lang="en-US" sz="2000" dirty="0">
              <a:latin typeface="Arial" charset="0"/>
              <a:ea typeface="+mn-ea"/>
            </a:endParaRP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ea typeface="+mn-ea"/>
              </a:rPr>
              <a:t>UCSF is the only UC school participating with an enterprise license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ea typeface="+mn-ea"/>
              </a:rPr>
              <a:t>Other campuses include OSU, ASU, Cornell, Univ. of Alaska, UW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Arial" charset="0"/>
              <a:ea typeface="+mn-ea"/>
            </a:endParaRP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Arial" charset="0"/>
                <a:ea typeface="+mn-ea"/>
              </a:rPr>
              <a:t>The Service Validation Program evaluates implementation of campus use cases, addresses legal, contract and pricing topics, as well as both </a:t>
            </a:r>
            <a:r>
              <a:rPr lang="en-US" sz="2000" dirty="0">
                <a:latin typeface="Arial" charset="0"/>
              </a:rPr>
              <a:t> reasons for adoption and </a:t>
            </a:r>
            <a:r>
              <a:rPr lang="en-US" sz="2000" dirty="0">
                <a:latin typeface="Arial" charset="0"/>
                <a:ea typeface="+mn-ea"/>
              </a:rPr>
              <a:t>barriers to entry</a:t>
            </a:r>
          </a:p>
        </p:txBody>
      </p:sp>
      <p:pic>
        <p:nvPicPr>
          <p:cNvPr id="5122" name="Picture 3" descr="Docu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077" y="6248400"/>
            <a:ext cx="14001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1343025"/>
            <a:ext cx="1963737" cy="145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80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47125" y="5888441"/>
            <a:ext cx="381000" cy="365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0958D86-7F04-4C3B-9B97-1E8A996E7BFB}" type="slidenum">
              <a:rPr lang="en-US" altLang="en-US" sz="1000">
                <a:solidFill>
                  <a:srgbClr val="0D6072"/>
                </a:solidFill>
              </a:rPr>
              <a:pPr eaLnBrk="1" hangingPunct="1"/>
              <a:t>6</a:t>
            </a:fld>
            <a:endParaRPr lang="en-US" altLang="en-US" sz="1000" dirty="0">
              <a:solidFill>
                <a:srgbClr val="0D6072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3224"/>
            <a:ext cx="7248525" cy="9286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/>
                </a:solidFill>
                <a:cs typeface="+mj-cs"/>
              </a:rPr>
              <a:t>Benefits thus far:</a:t>
            </a:r>
            <a:endParaRPr lang="en-US" dirty="0">
              <a:solidFill>
                <a:schemeClr val="accent6"/>
              </a:solidFill>
              <a:cs typeface="+mj-cs"/>
            </a:endParaRPr>
          </a:p>
        </p:txBody>
      </p:sp>
      <p:pic>
        <p:nvPicPr>
          <p:cNvPr id="27651" name="Picture 12" descr="DocuSig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544638"/>
            <a:ext cx="13335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330325"/>
            <a:ext cx="8137525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accent6"/>
              </a:buClr>
              <a:defRPr/>
            </a:pPr>
            <a:r>
              <a:rPr lang="en-US" b="1" dirty="0">
                <a:latin typeface="Arial" charset="0"/>
              </a:rPr>
              <a:t>Functional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All users in workflow (sender, signer, recipient) can view real-time tracking status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Automatic reminders (optional) and expiration date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Allows for parallel, sequential, or mixed routing</a:t>
            </a:r>
          </a:p>
          <a:p>
            <a:pPr>
              <a:spcAft>
                <a:spcPts val="600"/>
              </a:spcAft>
              <a:buClr>
                <a:schemeClr val="accent6"/>
              </a:buClr>
              <a:defRPr/>
            </a:pPr>
            <a:endParaRPr lang="en-US" dirty="0">
              <a:latin typeface="Arial" charset="0"/>
            </a:endParaRPr>
          </a:p>
          <a:p>
            <a:pPr>
              <a:spcAft>
                <a:spcPts val="600"/>
              </a:spcAft>
              <a:buClr>
                <a:schemeClr val="accent6"/>
              </a:buClr>
              <a:defRPr/>
            </a:pPr>
            <a:r>
              <a:rPr lang="en-US" b="1" dirty="0">
                <a:latin typeface="Arial" charset="0"/>
              </a:rPr>
              <a:t>Process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Substantial decrease in time elapsed between when a document is sent for signature, signed, and then returned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Departments and business units are forced to rethink their processes and discover that steps can be eliminated and efficiency, therefore, increased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6146" name="Picture 3" descr="Docu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248400"/>
            <a:ext cx="14001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013020"/>
            <a:ext cx="2057400" cy="104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998" y="5035373"/>
            <a:ext cx="2057400" cy="104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5035373"/>
            <a:ext cx="2057400" cy="104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5013020"/>
            <a:ext cx="2057400" cy="104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152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26475" y="6055937"/>
            <a:ext cx="517525" cy="244475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ECD19A0-ACA6-48D8-BDAE-13715432F4EF}" type="slidenum">
              <a:rPr lang="en-US" altLang="en-US" sz="1000">
                <a:solidFill>
                  <a:srgbClr val="0D6072"/>
                </a:solidFill>
              </a:rPr>
              <a:pPr eaLnBrk="1" hangingPunct="1"/>
              <a:t>7</a:t>
            </a:fld>
            <a:endParaRPr lang="en-US" altLang="en-US" sz="1000">
              <a:solidFill>
                <a:srgbClr val="0D6072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accent6"/>
                </a:solidFill>
                <a:ea typeface="ＭＳ Ｐゴシック" pitchFamily="34" charset="-128"/>
                <a:cs typeface="+mj-cs"/>
              </a:rPr>
              <a:t>Challenges thus far: </a:t>
            </a:r>
          </a:p>
        </p:txBody>
      </p:sp>
      <p:pic>
        <p:nvPicPr>
          <p:cNvPr id="28675" name="Picture 12" descr="DocuSig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544638"/>
            <a:ext cx="13335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2"/>
          <p:cNvSpPr txBox="1">
            <a:spLocks noChangeArrowheads="1"/>
          </p:cNvSpPr>
          <p:nvPr/>
        </p:nvSpPr>
        <p:spPr bwMode="auto">
          <a:xfrm>
            <a:off x="685800" y="1508450"/>
            <a:ext cx="7802563" cy="455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 eaLnBrk="1" hangingPunct="1">
              <a:spcAft>
                <a:spcPts val="600"/>
              </a:spcAft>
              <a:buClr>
                <a:schemeClr val="accent6"/>
              </a:buClr>
            </a:pPr>
            <a:r>
              <a:rPr lang="en-US" altLang="en-US" sz="2000" dirty="0"/>
              <a:t>Shibboleth/SSO</a:t>
            </a:r>
          </a:p>
          <a:p>
            <a:pPr lvl="1" eaLnBrk="1" hangingPunct="1">
              <a:spcAft>
                <a:spcPts val="600"/>
              </a:spcAft>
              <a:buClr>
                <a:schemeClr val="accent6"/>
              </a:buClr>
              <a:buFont typeface="Arial" pitchFamily="34" charset="0"/>
              <a:buChar char="•"/>
            </a:pPr>
            <a:r>
              <a:rPr lang="en-US" altLang="en-US" sz="1800" dirty="0"/>
              <a:t>DocuSign uses Okta, a third party, to implement SSO with shibboleth – that can cause account life cycle issues. </a:t>
            </a:r>
          </a:p>
          <a:p>
            <a:pPr lvl="1" eaLnBrk="1" hangingPunct="1">
              <a:spcAft>
                <a:spcPts val="600"/>
              </a:spcAft>
              <a:buClr>
                <a:schemeClr val="accent6"/>
              </a:buClr>
              <a:buFont typeface="Arial" pitchFamily="34" charset="0"/>
              <a:buChar char="•"/>
            </a:pPr>
            <a:r>
              <a:rPr lang="en-US" altLang="en-US" sz="1800" dirty="0"/>
              <a:t>There is no automated </a:t>
            </a:r>
            <a:r>
              <a:rPr lang="en-US" altLang="en-US" sz="1800" dirty="0" smtClean="0"/>
              <a:t>de-provisioning </a:t>
            </a:r>
            <a:r>
              <a:rPr lang="en-US" altLang="en-US" sz="1800" dirty="0"/>
              <a:t>process</a:t>
            </a:r>
          </a:p>
          <a:p>
            <a:pPr lvl="1" eaLnBrk="1" hangingPunct="1">
              <a:spcAft>
                <a:spcPts val="600"/>
              </a:spcAft>
              <a:buClr>
                <a:schemeClr val="accent6"/>
              </a:buClr>
              <a:buFont typeface="Arial" pitchFamily="34" charset="0"/>
              <a:buChar char="•"/>
            </a:pPr>
            <a:r>
              <a:rPr lang="en-US" altLang="en-US" sz="1800" dirty="0"/>
              <a:t>Email is the primary identifier – this can create identity issues if the </a:t>
            </a:r>
            <a:r>
              <a:rPr lang="en-US" altLang="en-US" sz="1800" dirty="0" smtClean="0"/>
              <a:t>user’s email </a:t>
            </a:r>
            <a:r>
              <a:rPr lang="en-US" altLang="en-US" sz="1800" dirty="0"/>
              <a:t>address needs to be </a:t>
            </a:r>
            <a:r>
              <a:rPr lang="en-US" altLang="en-US" sz="1800" dirty="0" smtClean="0"/>
              <a:t>changed</a:t>
            </a:r>
            <a:endParaRPr lang="en-US" altLang="en-US" sz="1800" dirty="0"/>
          </a:p>
          <a:p>
            <a:pPr marL="0" indent="0" eaLnBrk="1" hangingPunct="1">
              <a:spcAft>
                <a:spcPts val="600"/>
              </a:spcAft>
              <a:buClr>
                <a:schemeClr val="accent6"/>
              </a:buClr>
            </a:pPr>
            <a:r>
              <a:rPr lang="en-US" altLang="en-US" sz="2000" dirty="0"/>
              <a:t>Users with pre-existing accounts</a:t>
            </a:r>
          </a:p>
          <a:p>
            <a:pPr lvl="1" eaLnBrk="1" hangingPunct="1">
              <a:spcAft>
                <a:spcPts val="600"/>
              </a:spcAft>
              <a:buClr>
                <a:schemeClr val="accent6"/>
              </a:buClr>
              <a:buFont typeface="Arial" pitchFamily="34" charset="0"/>
              <a:buChar char="•"/>
            </a:pPr>
            <a:r>
              <a:rPr lang="en-US" altLang="en-US" sz="1800" u="sng" dirty="0"/>
              <a:t>Guidance</a:t>
            </a:r>
            <a:r>
              <a:rPr lang="en-US" altLang="en-US" sz="1800" b="1" u="sng" dirty="0"/>
              <a:t>: </a:t>
            </a:r>
            <a:r>
              <a:rPr lang="en-US" altLang="en-US" sz="1800" dirty="0"/>
              <a:t>To close users</a:t>
            </a:r>
            <a:r>
              <a:rPr lang="ja-JP" altLang="en-US" sz="1800" dirty="0"/>
              <a:t>’</a:t>
            </a:r>
            <a:r>
              <a:rPr lang="en-US" altLang="ja-JP" sz="1800" dirty="0"/>
              <a:t> pre-existing account(s) in order to provision them into UCSF enterprise account smoothly and eliminate misdirection of documents</a:t>
            </a:r>
            <a:endParaRPr lang="en-US" altLang="ja-JP" sz="1800" b="1" dirty="0"/>
          </a:p>
          <a:p>
            <a:pPr lvl="1" eaLnBrk="1" hangingPunct="1">
              <a:spcAft>
                <a:spcPts val="600"/>
              </a:spcAft>
              <a:buClr>
                <a:schemeClr val="accent6"/>
              </a:buClr>
              <a:buFont typeface="Arial" pitchFamily="34" charset="0"/>
              <a:buChar char="•"/>
            </a:pPr>
            <a:r>
              <a:rPr lang="en-US" altLang="en-US" sz="1800" u="sng" dirty="0"/>
              <a:t>Challenge</a:t>
            </a:r>
            <a:r>
              <a:rPr lang="en-US" altLang="en-US" sz="1800" b="1" u="sng" dirty="0"/>
              <a:t>: </a:t>
            </a:r>
            <a:r>
              <a:rPr lang="en-US" altLang="en-US" sz="1800" dirty="0"/>
              <a:t>DocuSign customer service is designed to interact with the end user for account closures and some other issues; we are trying to have our own UC staff act a shelter for UCSF users to DocuSign support</a:t>
            </a:r>
          </a:p>
        </p:txBody>
      </p:sp>
      <p:pic>
        <p:nvPicPr>
          <p:cNvPr id="2" name="Picture 3" descr="Docu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248400"/>
            <a:ext cx="14001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44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accent6"/>
                </a:solidFill>
                <a:ea typeface="ＭＳ Ｐゴシック" pitchFamily="34" charset="-128"/>
              </a:rPr>
              <a:t>Challenges thus far: </a:t>
            </a:r>
            <a:endParaRPr lang="en-US" dirty="0">
              <a:solidFill>
                <a:schemeClr val="accent6"/>
              </a:solidFill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371600"/>
            <a:ext cx="8229600" cy="4775200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Clr>
                <a:schemeClr val="accent6"/>
              </a:buClr>
            </a:pPr>
            <a:r>
              <a:rPr lang="en-US" altLang="en-US" sz="2000" b="0" dirty="0" smtClean="0">
                <a:ea typeface="ＭＳ Ｐゴシック" pitchFamily="34" charset="-128"/>
              </a:rPr>
              <a:t>Lack of delegation functionality</a:t>
            </a:r>
          </a:p>
          <a:p>
            <a:pPr marL="739775" lvl="1">
              <a:spcAft>
                <a:spcPts val="600"/>
              </a:spcAft>
              <a:buClr>
                <a:schemeClr val="accent6"/>
              </a:buClr>
              <a:buFont typeface="Arial" pitchFamily="34" charset="0"/>
              <a:buChar char="•"/>
            </a:pPr>
            <a:r>
              <a:rPr lang="en-US" altLang="en-US" sz="1800" dirty="0" smtClean="0">
                <a:ea typeface="ＭＳ Ｐゴシック" pitchFamily="34" charset="-128"/>
              </a:rPr>
              <a:t>Sender does not receive out-of-office auto-reply generated by Outlook or other email client </a:t>
            </a:r>
          </a:p>
          <a:p>
            <a:pPr marL="739775" lvl="1">
              <a:spcAft>
                <a:spcPts val="600"/>
              </a:spcAft>
              <a:buClr>
                <a:schemeClr val="accent6"/>
              </a:buClr>
              <a:buFont typeface="Arial" pitchFamily="34" charset="0"/>
              <a:buChar char="•"/>
            </a:pPr>
            <a:r>
              <a:rPr lang="en-US" altLang="en-US" sz="1800" dirty="0" smtClean="0">
                <a:ea typeface="ＭＳ Ｐゴシック" pitchFamily="34" charset="-128"/>
              </a:rPr>
              <a:t>Workaround – to share DocuSign folders in advance with coworker(s)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</a:pPr>
            <a:r>
              <a:rPr lang="en-US" altLang="en-US" sz="2000" b="0" dirty="0" smtClean="0">
                <a:ea typeface="ＭＳ Ｐゴシック" pitchFamily="34" charset="-128"/>
              </a:rPr>
              <a:t>Lack of integration with Active Directory</a:t>
            </a:r>
          </a:p>
          <a:p>
            <a:pPr marL="739775" lvl="1">
              <a:spcAft>
                <a:spcPts val="600"/>
              </a:spcAft>
              <a:buClr>
                <a:schemeClr val="accent6"/>
              </a:buClr>
              <a:buFont typeface="Arial" pitchFamily="34" charset="0"/>
              <a:buChar char="•"/>
            </a:pPr>
            <a:r>
              <a:rPr lang="en-US" altLang="en-US" sz="2000" dirty="0" smtClean="0">
                <a:ea typeface="ＭＳ Ｐゴシック" pitchFamily="34" charset="-128"/>
              </a:rPr>
              <a:t>Only UCSF DocuSign users are in address book when sending from DocuSign </a:t>
            </a:r>
          </a:p>
          <a:p>
            <a:pPr marL="739775" lvl="1">
              <a:spcAft>
                <a:spcPts val="600"/>
              </a:spcAft>
              <a:buClr>
                <a:schemeClr val="accent6"/>
              </a:buClr>
              <a:buFont typeface="Arial" pitchFamily="34" charset="0"/>
              <a:buChar char="•"/>
            </a:pPr>
            <a:r>
              <a:rPr lang="en-US" altLang="en-US" sz="2000" dirty="0" smtClean="0">
                <a:ea typeface="ＭＳ Ｐゴシック" pitchFamily="34" charset="-128"/>
              </a:rPr>
              <a:t>Not able to integrate address book with standard directory services such as Active Directory or LDAP</a:t>
            </a:r>
          </a:p>
          <a:p>
            <a:pPr marL="285750" indent="-285750">
              <a:buClr>
                <a:schemeClr val="tx2"/>
              </a:buClr>
              <a:buFontTx/>
              <a:buNone/>
            </a:pPr>
            <a:endParaRPr lang="en-US" altLang="en-US" dirty="0" smtClean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26475" y="6019800"/>
            <a:ext cx="517525" cy="244475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E0FD1A5-E8A6-45A5-A55F-987CA189FB1C}" type="slidenum">
              <a:rPr lang="en-US" altLang="en-US" sz="1000">
                <a:solidFill>
                  <a:srgbClr val="0D6072"/>
                </a:solidFill>
              </a:rPr>
              <a:pPr eaLnBrk="1" hangingPunct="1"/>
              <a:t>8</a:t>
            </a:fld>
            <a:endParaRPr lang="en-US" altLang="en-US" sz="1000">
              <a:solidFill>
                <a:srgbClr val="0D60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93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  <a:cs typeface="+mj-cs"/>
              </a:rPr>
              <a:t>Open decision topics: </a:t>
            </a:r>
            <a:endParaRPr lang="en-US" dirty="0">
              <a:solidFill>
                <a:schemeClr val="accent6"/>
              </a:solidFill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5105400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accent6"/>
              </a:buClr>
              <a:defRPr/>
            </a:pPr>
            <a:r>
              <a:rPr lang="en-US" b="0" dirty="0" smtClean="0">
                <a:cs typeface="+mn-cs"/>
              </a:rPr>
              <a:t>Just in time or batch provisioning of all campus users</a:t>
            </a:r>
          </a:p>
          <a:p>
            <a:pPr lvl="1">
              <a:buClr>
                <a:schemeClr val="accent6"/>
              </a:buClr>
              <a:defRPr/>
            </a:pPr>
            <a:r>
              <a:rPr lang="en-US" dirty="0" smtClean="0"/>
              <a:t>Just in time: </a:t>
            </a:r>
          </a:p>
          <a:p>
            <a:pPr lvl="2">
              <a:buClr>
                <a:schemeClr val="accent6"/>
              </a:buClr>
              <a:defRPr/>
            </a:pPr>
            <a:r>
              <a:rPr lang="en-US" dirty="0" smtClean="0"/>
              <a:t>Only users who want to use DocuSign are provisioned signing-only accounts on demand, when they log in through </a:t>
            </a:r>
            <a:r>
              <a:rPr lang="en-US" dirty="0" err="1" smtClean="0"/>
              <a:t>MyAccess</a:t>
            </a:r>
            <a:r>
              <a:rPr lang="en-US" dirty="0" smtClean="0"/>
              <a:t> (our </a:t>
            </a:r>
            <a:r>
              <a:rPr lang="en-US" dirty="0" err="1" smtClean="0"/>
              <a:t>IdP</a:t>
            </a:r>
            <a:r>
              <a:rPr lang="en-US" dirty="0" smtClean="0"/>
              <a:t>).  </a:t>
            </a:r>
          </a:p>
          <a:p>
            <a:pPr lvl="2">
              <a:buClr>
                <a:schemeClr val="accent6"/>
              </a:buClr>
              <a:defRPr/>
            </a:pPr>
            <a:r>
              <a:rPr lang="en-US" dirty="0" smtClean="0"/>
              <a:t>Sender accounts currently provisioned only through submitting a ServiceNow ticket (manual change to user account by account admin)</a:t>
            </a:r>
          </a:p>
          <a:p>
            <a:pPr lvl="1">
              <a:buClr>
                <a:schemeClr val="accent6"/>
              </a:buClr>
              <a:defRPr/>
            </a:pPr>
            <a:r>
              <a:rPr lang="en-US" dirty="0" smtClean="0"/>
              <a:t>Batch provisioning: </a:t>
            </a:r>
          </a:p>
          <a:p>
            <a:pPr lvl="2">
              <a:buClr>
                <a:schemeClr val="accent6"/>
              </a:buClr>
              <a:defRPr/>
            </a:pPr>
            <a:r>
              <a:rPr lang="en-US" dirty="0" smtClean="0"/>
              <a:t>Upload large group of users through API using silent activation.  </a:t>
            </a:r>
          </a:p>
          <a:p>
            <a:pPr lvl="2">
              <a:buClr>
                <a:schemeClr val="accent6"/>
              </a:buClr>
              <a:defRPr/>
            </a:pPr>
            <a:r>
              <a:rPr lang="en-US" dirty="0" smtClean="0"/>
              <a:t>All users have accounts in advance and therefore are already in address book for auto-fill when sending </a:t>
            </a:r>
          </a:p>
          <a:p>
            <a:pPr>
              <a:buClr>
                <a:schemeClr val="accent6"/>
              </a:buClr>
              <a:defRPr/>
            </a:pPr>
            <a:r>
              <a:rPr lang="en-US" b="0" dirty="0" smtClean="0">
                <a:cs typeface="+mn-cs"/>
              </a:rPr>
              <a:t>De-provisioning accounts</a:t>
            </a:r>
          </a:p>
          <a:p>
            <a:pPr lvl="1">
              <a:buClr>
                <a:schemeClr val="accent6"/>
              </a:buClr>
              <a:defRPr/>
            </a:pPr>
            <a:r>
              <a:rPr lang="en-US" dirty="0" smtClean="0"/>
              <a:t>Why de-provision?  Why not?  No built-in process but does it matter?</a:t>
            </a:r>
          </a:p>
          <a:p>
            <a:pPr lvl="1">
              <a:buClr>
                <a:schemeClr val="accent6"/>
              </a:buClr>
              <a:defRPr/>
            </a:pPr>
            <a:endParaRPr lang="en-US" dirty="0" smtClean="0"/>
          </a:p>
          <a:p>
            <a:pPr lvl="1">
              <a:buClr>
                <a:schemeClr val="tx2"/>
              </a:buClr>
              <a:defRPr/>
            </a:pPr>
            <a:endParaRPr lang="en-US" dirty="0" smtClean="0"/>
          </a:p>
          <a:p>
            <a:pPr>
              <a:defRPr/>
            </a:pPr>
            <a:endParaRPr lang="en-US" b="0" dirty="0" smtClean="0"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26475" y="6019800"/>
            <a:ext cx="517525" cy="244475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8931B65-EC7D-4339-84FC-701846A51EEC}" type="slidenum">
              <a:rPr lang="en-US" altLang="en-US" sz="1000">
                <a:solidFill>
                  <a:srgbClr val="0D6072"/>
                </a:solidFill>
              </a:rPr>
              <a:pPr eaLnBrk="1" hangingPunct="1"/>
              <a:t>9</a:t>
            </a:fld>
            <a:endParaRPr lang="en-US" altLang="en-US" sz="1000" dirty="0">
              <a:solidFill>
                <a:srgbClr val="0D60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117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reCase Salesforce Breakout">
  <a:themeElements>
    <a:clrScheme name="IT">
      <a:dk1>
        <a:srgbClr val="000000"/>
      </a:dk1>
      <a:lt1>
        <a:srgbClr val="FFFFFF"/>
      </a:lt1>
      <a:dk2>
        <a:srgbClr val="189899"/>
      </a:dk2>
      <a:lt2>
        <a:srgbClr val="EEECE1"/>
      </a:lt2>
      <a:accent1>
        <a:srgbClr val="75ABAB"/>
      </a:accent1>
      <a:accent2>
        <a:srgbClr val="953734"/>
      </a:accent2>
      <a:accent3>
        <a:srgbClr val="9BBB59"/>
      </a:accent3>
      <a:accent4>
        <a:srgbClr val="8064A2"/>
      </a:accent4>
      <a:accent5>
        <a:srgbClr val="FFCA64"/>
      </a:accent5>
      <a:accent6>
        <a:srgbClr val="E36C09"/>
      </a:accent6>
      <a:hlink>
        <a:srgbClr val="006699"/>
      </a:hlink>
      <a:folHlink>
        <a:srgbClr val="006699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ShareCase Salesforce Breakout</Template>
  <TotalTime>34900</TotalTime>
  <Words>688</Words>
  <Application>Microsoft Office PowerPoint</Application>
  <PresentationFormat>On-screen Show (4:3)</PresentationFormat>
  <Paragraphs>114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ShareCase Salesforce Breakout</vt:lpstr>
      <vt:lpstr>Microsoft Excel 97-2003 Worksheet</vt:lpstr>
      <vt:lpstr>Introduction to DocuSign </vt:lpstr>
      <vt:lpstr>What is DocuSign?</vt:lpstr>
      <vt:lpstr>How is DocuSign being used so far at UCSF?</vt:lpstr>
      <vt:lpstr>DocuSign envelopes sent at UCSF:  Past 6 months</vt:lpstr>
      <vt:lpstr>DocuSign as a campus application</vt:lpstr>
      <vt:lpstr>Benefits thus far:</vt:lpstr>
      <vt:lpstr>Challenges thus far: </vt:lpstr>
      <vt:lpstr>Challenges thus far: </vt:lpstr>
      <vt:lpstr>Open decision topics: </vt:lpstr>
      <vt:lpstr>Demo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 Answers. </vt:lpstr>
      <vt:lpstr>PowerPoint Presentation</vt:lpstr>
    </vt:vector>
  </TitlesOfParts>
  <Company>Office 2010 - ISU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Salesforce at UCSF  An overview of the Salesforce platform and how it’s being used across campus</dc:title>
  <dc:creator>Windows User</dc:creator>
  <cp:lastModifiedBy>Jill Cozen-Harel</cp:lastModifiedBy>
  <cp:revision>228</cp:revision>
  <dcterms:created xsi:type="dcterms:W3CDTF">2012-10-05T20:10:38Z</dcterms:created>
  <dcterms:modified xsi:type="dcterms:W3CDTF">2014-08-02T00:08:31Z</dcterms:modified>
</cp:coreProperties>
</file>